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74" r:id="rId2"/>
    <p:sldId id="275" r:id="rId3"/>
    <p:sldId id="272" r:id="rId4"/>
    <p:sldId id="276" r:id="rId5"/>
    <p:sldId id="277" r:id="rId6"/>
    <p:sldId id="278" r:id="rId7"/>
    <p:sldId id="280" r:id="rId8"/>
    <p:sldId id="271" r:id="rId9"/>
    <p:sldId id="279" r:id="rId10"/>
    <p:sldId id="285" r:id="rId11"/>
    <p:sldId id="284" r:id="rId12"/>
    <p:sldId id="283" r:id="rId13"/>
    <p:sldId id="270" r:id="rId14"/>
    <p:sldId id="282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B1090D-FF59-4B74-8B1C-23C406F7D4B8}" type="datetimeFigureOut">
              <a:rPr lang="he-IL" smtClean="0"/>
              <a:t>י"א/כסלו/תשפ"ד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4100A-8CDC-4DD5-9910-31162215B6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68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3429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3740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2690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96853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4033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7915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5600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8615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224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9228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88760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F8B9F14-16AB-4BA1-97EB-BB6A1B128040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C111EF-947D-4165-8F69-ED61DF3C7AB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57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C6AC707-9DC1-4701-8BDD-51D85CAA6FA7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A03CF5-60BC-4C8D-8893-AF6BF59AE11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010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34375ED-604E-41AD-8847-2FEF2DB48A02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7115B7-5389-4830-81B7-FC3BEBE705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08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 userDrawn="1"/>
        </p:nvSpPr>
        <p:spPr>
          <a:xfrm rot="16200000">
            <a:off x="4457700" y="-42291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 rot="16200000">
            <a:off x="4457700" y="2400300"/>
            <a:ext cx="228600" cy="86868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8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89DEA94-5293-4C7E-A920-0CEE0E6575A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6999AE-8ACF-411F-908F-EC12B982E8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31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EF163D7-1D9F-47F8-8024-05D542F9A955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9C2FB9-4CEE-4098-871B-51588C4DAC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117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CD58C49-99D8-42C2-9005-B58D685D390F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2DF4EA-57D5-45B6-A32E-44CC41F5B2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0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0422488-591E-46B5-BA07-EE1E0BA96597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5D4ECB-DC14-4AAB-B7EC-33CD2C542B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02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44149AB-FD53-4964-A28E-8C941DD8661C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3F5A9B-8133-4618-BAB9-7C02BE588A9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86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86E7C93-64B2-4B4F-AE73-C32C8A05919C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008CF3-E9C6-4FA2-ACD1-F142B1C1A36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65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AC182D2-07F5-4F63-A6A4-E39BBF1C15F7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97C606-E1BC-4CB1-A699-813FF44F78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56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B257D29-BB9C-403A-B508-E4F7AA145C6A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5C21C5-6022-4E17-8A8D-9183D9C787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76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A004F-D9E6-4005-A281-4FAA03120952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167B5-0072-43CB-B94B-5DBE29FED2F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ds.org.il/announcements/hgygtpsh/%D7%9E%D7%93%D7%A2%D7%99%D7%9D%D7%9C%D7%9B%D7%AA%D7%94_%D7%93_.jpg?attredirects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il/url?sa=i&amp;rct=j&amp;q=&amp;esrc=s&amp;frm=1&amp;source=images&amp;cd=&amp;cad=rja&amp;uact=8&amp;ved=0CAcQjRxqFQoTCKe4_4-F9McCFYY5FAod8voHuA&amp;url=http://www.zoomkids.co.il/202053/%D7%A1%D7%93%D7%A0%D7%AA-%D7%A7%D7%A1%D7%9E%D7%99%D7%9D&amp;psig=AFQjCNG6Oqc8fnt4ibfwfy6xeer2C5LVnw&amp;ust=1442234678708377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barcelona.co.il/?categoryId=55843&amp;itemId=11321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nizanim.tzafonet.org.il/arabi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845" y="1232217"/>
            <a:ext cx="5274310" cy="43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8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9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Stop Motion</a:t>
            </a:r>
            <a:r>
              <a:rPr lang="he-IL" b="1" dirty="0">
                <a:solidFill>
                  <a:srgbClr val="FF0000"/>
                </a:solidFill>
              </a:rPr>
              <a:t>6. </a:t>
            </a:r>
            <a:r>
              <a:rPr lang="he-IL" b="1" dirty="0"/>
              <a:t>עריכת סרטים בעזרת </a:t>
            </a:r>
          </a:p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he-IL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631688" y="6083022"/>
            <a:ext cx="297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000" b="1" dirty="0">
                <a:solidFill>
                  <a:srgbClr val="FF0000"/>
                </a:solidFill>
              </a:rPr>
              <a:t>מקום הקורס: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he-IL" sz="2000" b="1" dirty="0">
                <a:solidFill>
                  <a:srgbClr val="FF0000"/>
                </a:solidFill>
              </a:rPr>
              <a:t>חדר אמנות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9E5F66E9-9869-C80C-C675-DE5A6957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51980"/>
            <a:ext cx="8131175" cy="45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5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3635897" y="6202461"/>
            <a:ext cx="509566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solidFill>
                  <a:srgbClr val="FF0000"/>
                </a:solidFill>
              </a:rPr>
              <a:t>מקום: חדר מפגשים מלב אל לב/ אחר...</a:t>
            </a:r>
            <a:endParaRPr lang="en-US" altLang="he-IL" sz="2000" b="1" dirty="0">
              <a:solidFill>
                <a:srgbClr val="FF0000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sz="3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he-IL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שם הקורס</a:t>
            </a:r>
            <a:r>
              <a:rPr lang="he-IL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he-IL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"חדר כושר לאושר</a:t>
            </a:r>
            <a:r>
              <a:rPr lang="he-IL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971" y="1649358"/>
            <a:ext cx="5459413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  <a:latin typeface="arial"/>
              </a:rPr>
              <a:t>מה בקורס:</a:t>
            </a:r>
          </a:p>
          <a:p>
            <a:r>
              <a:rPr lang="he-IL" sz="2000" b="1" dirty="0">
                <a:solidFill>
                  <a:srgbClr val="7030A0"/>
                </a:solidFill>
                <a:latin typeface="arial"/>
              </a:rPr>
              <a:t>אושר  הוא "שריר נפשי"  שניתן לאמן   ולהגביר את יכולתו  </a:t>
            </a:r>
            <a:r>
              <a:rPr lang="he-IL" sz="2000" b="1">
                <a:solidFill>
                  <a:srgbClr val="7030A0"/>
                </a:solidFill>
                <a:latin typeface="arial"/>
              </a:rPr>
              <a:t>ע"י  תרגול. ממש </a:t>
            </a:r>
            <a:r>
              <a:rPr lang="he-IL" sz="2000" b="1" dirty="0">
                <a:solidFill>
                  <a:srgbClr val="7030A0"/>
                </a:solidFill>
                <a:latin typeface="arial"/>
              </a:rPr>
              <a:t>כמו כושר.</a:t>
            </a:r>
          </a:p>
          <a:p>
            <a:endParaRPr lang="he-IL" sz="2000" b="1" dirty="0">
              <a:solidFill>
                <a:srgbClr val="000000"/>
              </a:solidFill>
              <a:latin typeface="arial"/>
            </a:endParaRPr>
          </a:p>
          <a:p>
            <a:r>
              <a:rPr lang="he-IL" sz="2000" b="1" dirty="0">
                <a:solidFill>
                  <a:srgbClr val="000000"/>
                </a:solidFill>
                <a:latin typeface="arial"/>
              </a:rPr>
              <a:t>בכל מפגש נשב במעגל אינדיאני, ונכיר דרכים להעצמת תחושת האושר והשמחה הפנימית. </a:t>
            </a:r>
          </a:p>
          <a:p>
            <a:r>
              <a:rPr lang="he-IL" sz="2000" b="1" dirty="0">
                <a:solidFill>
                  <a:srgbClr val="000000"/>
                </a:solidFill>
                <a:latin typeface="arial"/>
              </a:rPr>
              <a:t>מי שמעוניין 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he-IL" sz="2000" b="1" dirty="0">
                <a:solidFill>
                  <a:srgbClr val="000000"/>
                </a:solidFill>
                <a:latin typeface="arial"/>
              </a:rPr>
              <a:t>להכיר דרכים להכרת הטוב </a:t>
            </a:r>
            <a:r>
              <a:rPr lang="he-IL" sz="2000" b="1" dirty="0" err="1">
                <a:solidFill>
                  <a:srgbClr val="000000"/>
                </a:solidFill>
                <a:latin typeface="arial"/>
              </a:rPr>
              <a:t>וה"יש</a:t>
            </a:r>
            <a:r>
              <a:rPr lang="he-IL" sz="2000" b="1" dirty="0">
                <a:solidFill>
                  <a:srgbClr val="000000"/>
                </a:solidFill>
                <a:latin typeface="arial"/>
              </a:rPr>
              <a:t>" בחיים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rgbClr val="000000"/>
                </a:solidFill>
                <a:latin typeface="arial"/>
              </a:rPr>
              <a:t>לתרגל הרפיה מסוגים שונים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rgbClr val="000000"/>
                </a:solidFill>
                <a:latin typeface="arial"/>
              </a:rPr>
              <a:t>לעשות  מדיטציה שמעלה את השמחה הפנימית  ועוד ועוד... </a:t>
            </a:r>
          </a:p>
          <a:p>
            <a:r>
              <a:rPr lang="he-IL" sz="2000" b="1" dirty="0">
                <a:solidFill>
                  <a:srgbClr val="000000"/>
                </a:solidFill>
                <a:latin typeface="arial"/>
              </a:rPr>
              <a:t>    מוזמן להצטרף אלי לחוג "</a:t>
            </a:r>
            <a:r>
              <a:rPr lang="he-IL" sz="2000" b="1" dirty="0">
                <a:solidFill>
                  <a:srgbClr val="8064A2"/>
                </a:solidFill>
                <a:latin typeface="arial"/>
              </a:rPr>
              <a:t>חדר כושר לאושר"</a:t>
            </a:r>
            <a:endParaRPr lang="he-IL" sz="2000" b="1" dirty="0">
              <a:solidFill>
                <a:srgbClr val="8064A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1340768"/>
            <a:ext cx="8404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שם המורה 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עפרה אלמגור-נוימן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457201" y="2926051"/>
            <a:ext cx="3034679" cy="2198099"/>
            <a:chOff x="866775" y="2084831"/>
            <a:chExt cx="5267325" cy="25443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2084831"/>
              <a:ext cx="3124200" cy="254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2228850"/>
              <a:ext cx="2143125" cy="227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111793" cy="9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2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C78A5D99-3571-4EFE-983F-D254C3AD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25657704-C881-49FB-ADA8-780EDED2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012949"/>
            <a:ext cx="5003394" cy="4008339"/>
          </a:xfrm>
        </p:spPr>
        <p:txBody>
          <a:bodyPr/>
          <a:lstStyle/>
          <a:p>
            <a:pPr marL="0" indent="0" algn="r">
              <a:buNone/>
            </a:pPr>
            <a:r>
              <a:rPr lang="he-IL" sz="2400" dirty="0"/>
              <a:t>המצגת היא כלי עוצמתי </a:t>
            </a:r>
          </a:p>
          <a:p>
            <a:pPr marL="0" indent="0" algn="r">
              <a:buNone/>
            </a:pPr>
            <a:r>
              <a:rPr lang="he-IL" sz="2400" dirty="0"/>
              <a:t>המשמש אותנו להצגת עבודות </a:t>
            </a:r>
          </a:p>
          <a:p>
            <a:pPr marL="0" indent="0" algn="r">
              <a:buNone/>
            </a:pPr>
            <a:r>
              <a:rPr lang="he-IL" sz="2400" dirty="0"/>
              <a:t>ולהעברת מסר ברור המורכב מהמחשה                      ויזואלית ומעט מלל. </a:t>
            </a:r>
          </a:p>
          <a:p>
            <a:pPr marL="0" indent="0" algn="r">
              <a:buNone/>
            </a:pPr>
            <a:r>
              <a:rPr lang="he-IL" sz="2400" dirty="0"/>
              <a:t>בקורס תלמדו איך לעשות את זה נכון</a:t>
            </a:r>
          </a:p>
          <a:p>
            <a:pPr marL="0" indent="0" algn="r">
              <a:buNone/>
            </a:pPr>
            <a:r>
              <a:rPr lang="he-IL" sz="2400" dirty="0"/>
              <a:t>בדגש עם המינונים הנכונים</a:t>
            </a:r>
          </a:p>
          <a:p>
            <a:pPr marL="0" indent="0" algn="r">
              <a:buNone/>
            </a:pPr>
            <a:r>
              <a:rPr lang="he-IL" sz="2400" dirty="0"/>
              <a:t>אז נטפל בהכנת מצגת </a:t>
            </a:r>
          </a:p>
          <a:p>
            <a:pPr marL="0" indent="0" algn="r">
              <a:buNone/>
            </a:pPr>
            <a:r>
              <a:rPr lang="he-IL" sz="2400" dirty="0"/>
              <a:t>ושמירתה כתמונה וכסרטון. </a:t>
            </a:r>
            <a:endParaRPr lang="he-IL" dirty="0"/>
          </a:p>
        </p:txBody>
      </p:sp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CBCFC-1CA3-4A25-B3D4-744FCEC68C4C}" type="slidenum">
              <a:rPr kumimoji="0" lang="he-IL" altLang="he-IL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3528" y="277024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שם הקורס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המצגת המנצחת  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043608" y="1586838"/>
            <a:ext cx="580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המורה המנחה: לאה אדלר</a:t>
            </a:r>
          </a:p>
        </p:txBody>
      </p:sp>
      <p:sp>
        <p:nvSpPr>
          <p:cNvPr id="2" name="מלבן 1"/>
          <p:cNvSpPr/>
          <p:nvPr/>
        </p:nvSpPr>
        <p:spPr>
          <a:xfrm>
            <a:off x="3848221" y="6021288"/>
            <a:ext cx="4804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מקום הקורס: חדר מחשבים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4BFBBFA5-98F0-45C1-B451-0808FCAA7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76376"/>
            <a:ext cx="2181225" cy="20955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7616C64-16B1-4BAD-B43B-C89816DDA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77" y="4582776"/>
            <a:ext cx="1835696" cy="1376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84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he-IL" sz="1200" dirty="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53262" y="127008"/>
            <a:ext cx="8458199" cy="659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טופס בחירה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הורים יקרים אנא סייעו לילדכם בבחירת הקורסים  – מלאו טופס זה גזרו אותו והחזירו אותו למחנכת הכיתה.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שם התלמיד/ה: _________________________        כיתה : ______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כתוב/י שלוש אפשרויות שונות לקורסי בחירה בהם היית רוצה להשתתף </a:t>
            </a:r>
            <a:r>
              <a:rPr lang="he-IL" b="1" u="sng" dirty="0">
                <a:latin typeface="Calibri" panose="020F0502020204030204" pitchFamily="34" charset="0"/>
                <a:ea typeface="Calibri" panose="020F0502020204030204" pitchFamily="34" charset="0"/>
              </a:rPr>
              <a:t>נמק/י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 את בחירתך: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ראשונה: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שנייה: 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אפשרות שלישית: __________________________________________________________________________________________________________________________________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חתימת התלמיד: __________                   חתימת ההורים: ______________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2986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064896" cy="4167336"/>
          </a:xfrm>
        </p:spPr>
        <p:txBody>
          <a:bodyPr/>
          <a:lstStyle/>
          <a:p>
            <a:r>
              <a:rPr lang="he-IL" sz="5400" b="1" dirty="0"/>
              <a:t>לתשומת ה-                           את טופס הבחירה </a:t>
            </a:r>
            <a:br>
              <a:rPr lang="he-IL" sz="5400" b="1" dirty="0"/>
            </a:br>
            <a:r>
              <a:rPr lang="he-IL" sz="5400" b="1" dirty="0"/>
              <a:t>יש להחזיר </a:t>
            </a:r>
            <a:br>
              <a:rPr lang="he-IL" sz="5400" b="1" dirty="0"/>
            </a:br>
            <a:r>
              <a:rPr lang="he-IL" sz="5400" b="1" dirty="0"/>
              <a:t>עד יום ראשון הקרוב </a:t>
            </a:r>
            <a:br>
              <a:rPr lang="he-IL" sz="5400" b="1" dirty="0"/>
            </a:br>
            <a:r>
              <a:rPr lang="he-IL" sz="5400" b="1" dirty="0"/>
              <a:t>ולא יאוחר מיום שני </a:t>
            </a:r>
            <a:br>
              <a:rPr lang="he-IL" sz="5400" b="1" dirty="0"/>
            </a:br>
            <a:r>
              <a:rPr lang="he-IL" sz="5400" b="1" dirty="0"/>
              <a:t>  </a:t>
            </a:r>
          </a:p>
        </p:txBody>
      </p:sp>
      <p:sp>
        <p:nvSpPr>
          <p:cNvPr id="5" name="לב 4"/>
          <p:cNvSpPr/>
          <p:nvPr/>
        </p:nvSpPr>
        <p:spPr>
          <a:xfrm>
            <a:off x="1835696" y="332656"/>
            <a:ext cx="1008112" cy="832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4947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49" y="330200"/>
            <a:ext cx="1020632" cy="9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73" y="585788"/>
            <a:ext cx="825188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בי"ס  "היובל" מציג: 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קורסי הבחירה לשנה"ל תשפ"ד            לכיתות ה-ו</a:t>
            </a:r>
          </a:p>
          <a:p>
            <a:pPr algn="ctr"/>
            <a:r>
              <a:rPr lang="he-IL" sz="4800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יוצאים לדרך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5" y="3717032"/>
            <a:ext cx="8534400" cy="19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6596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he-IL" sz="1200" dirty="0">
              <a:solidFill>
                <a:srgbClr val="898989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836712"/>
            <a:ext cx="7696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מתי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729656"/>
            <a:ext cx="78486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ב"שישי אקדמי" בשעה השנייה</a:t>
            </a:r>
          </a:p>
          <a:p>
            <a:endParaRPr lang="he-IL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655974" y="3874323"/>
            <a:ext cx="7726026" cy="2112139"/>
            <a:chOff x="808374" y="4010349"/>
            <a:chExt cx="7726026" cy="2112139"/>
          </a:xfrm>
        </p:grpSpPr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668627">
              <a:off x="808374" y="4010349"/>
              <a:ext cx="1965281" cy="2088111"/>
            </a:xfrm>
            <a:prstGeom prst="rect">
              <a:avLst/>
            </a:prstGeom>
          </p:spPr>
        </p:pic>
        <p:sp>
          <p:nvSpPr>
            <p:cNvPr id="17" name="מלבן 16"/>
            <p:cNvSpPr/>
            <p:nvPr/>
          </p:nvSpPr>
          <p:spPr>
            <a:xfrm rot="19537727">
              <a:off x="1683527" y="5546424"/>
              <a:ext cx="1936236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7408" y="4288383"/>
              <a:ext cx="756699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he-IL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819C9B1-A8FE-4363-A4D5-E4522B6D2991}"/>
              </a:ext>
            </a:extLst>
          </p:cNvPr>
          <p:cNvSpPr txBox="1"/>
          <p:nvPr/>
        </p:nvSpPr>
        <p:spPr>
          <a:xfrm>
            <a:off x="2555776" y="4437112"/>
            <a:ext cx="47525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מתחילים מייד לאחר חנוכה </a:t>
            </a:r>
          </a:p>
          <a:p>
            <a:pPr algn="ctr"/>
            <a:r>
              <a:rPr lang="he-IL" sz="2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ביום שישי ה- 22/12/23</a:t>
            </a:r>
          </a:p>
        </p:txBody>
      </p:sp>
    </p:spTree>
    <p:extLst>
      <p:ext uri="{BB962C8B-B14F-4D97-AF65-F5344CB8AC3E}">
        <p14:creationId xmlns:p14="http://schemas.microsoft.com/office/powerpoint/2010/main" val="7864779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מה בקורס ועם מי?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48" y="1772816"/>
            <a:ext cx="8534400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שעשועי מדע – עם דרורית </a:t>
            </a:r>
            <a:r>
              <a:rPr lang="he-IL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בסיליאן</a:t>
            </a:r>
            <a:endParaRPr lang="he-IL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ספרדית בכיף – עם מיכל שמעוני 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ספרים וסרטים - עם דפנה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גיבורי התנ"ך מתעוררים לחיים – עם רות מלאכי </a:t>
            </a:r>
            <a:r>
              <a:rPr lang="he-IL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אברבך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נלמד ערבית בכיף – עם אביבה יצחק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Stop Motion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עריכת סרטונים עם </a:t>
            </a:r>
            <a:r>
              <a:rPr lang="he-IL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ורוניק</a:t>
            </a:r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טוב -אל*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חדר כושר לאושר - עם עפרה</a:t>
            </a:r>
          </a:p>
          <a:p>
            <a:r>
              <a:rPr lang="he-IL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המצגת המנצחת / המצגת להצלחה – עם לאה*</a:t>
            </a:r>
          </a:p>
          <a:p>
            <a:endParaRPr lang="he-I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60480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6624749" y="58902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1800" b="1" dirty="0">
                <a:solidFill>
                  <a:schemeClr val="tx2"/>
                </a:solidFill>
              </a:rPr>
              <a:t>מיקום –  כיתה ה'2</a:t>
            </a:r>
            <a:endParaRPr lang="en-US" altLang="he-IL" sz="1800" b="1" dirty="0">
              <a:solidFill>
                <a:schemeClr val="tx2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1.שם הקורס: </a:t>
            </a:r>
            <a:r>
              <a:rPr lang="he-IL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שעשועי מדע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77963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-684584" y="2473732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685800" y="1818937"/>
            <a:ext cx="7930370" cy="4100782"/>
            <a:chOff x="1791093" y="2623599"/>
            <a:chExt cx="9256158" cy="4858434"/>
          </a:xfrm>
        </p:grpSpPr>
        <p:pic>
          <p:nvPicPr>
            <p:cNvPr id="18" name="Picture 4" descr="http://www.hhds.org.il/_/rsrc/1363075016476/announcements/hgygtpsh/%D7%9E%D7%93%D7%A2%D7%99%D7%9D%D7%9C%D7%9B%D7%AA%D7%94_%D7%93_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175" y="5887101"/>
              <a:ext cx="2489076" cy="156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927648" y="2996952"/>
              <a:ext cx="6480721" cy="44850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/>
                <a:t>לחומרים בטבע תכונות רבות</a:t>
              </a:r>
            </a:p>
            <a:p>
              <a:pPr algn="ctr"/>
              <a:r>
                <a:rPr lang="he-IL" sz="2400" dirty="0"/>
                <a:t>אנו כבני אדם משתמשים בתכונות אלו </a:t>
              </a:r>
            </a:p>
            <a:p>
              <a:pPr algn="ctr"/>
              <a:r>
                <a:rPr lang="he-IL" sz="2400" dirty="0"/>
                <a:t>כדי להמציא המצאות שונות וכדי לקדם את העולם.</a:t>
              </a:r>
            </a:p>
            <a:p>
              <a:pPr algn="ctr"/>
              <a:r>
                <a:rPr lang="he-IL" sz="2400" dirty="0"/>
                <a:t>בקורס שלנו נלמד </a:t>
              </a:r>
            </a:p>
            <a:p>
              <a:pPr algn="ctr"/>
              <a:r>
                <a:rPr lang="he-IL" sz="2400" dirty="0"/>
                <a:t>כיצד הקוסמים משתמשים בתכונות החומרים כדי לייצר דברים מעניינים ומדהימים!</a:t>
              </a:r>
            </a:p>
            <a:p>
              <a:pPr algn="ctr"/>
              <a:r>
                <a:rPr lang="he-IL" sz="2400" dirty="0"/>
                <a:t>מחכה לכם</a:t>
              </a:r>
            </a:p>
            <a:p>
              <a:pPr algn="ctr"/>
              <a:r>
                <a:rPr lang="he-IL" sz="2400" dirty="0">
                  <a:solidFill>
                    <a:prstClr val="black"/>
                  </a:solidFill>
                </a:rPr>
                <a:t>בכיתה ה'2</a:t>
              </a:r>
            </a:p>
            <a:p>
              <a:pPr algn="ctr"/>
              <a:r>
                <a:rPr lang="he-IL" sz="2400" dirty="0">
                  <a:solidFill>
                    <a:prstClr val="black"/>
                  </a:solidFill>
                </a:rPr>
                <a:t>דרורית</a:t>
              </a:r>
            </a:p>
          </p:txBody>
        </p:sp>
        <p:pic>
          <p:nvPicPr>
            <p:cNvPr id="20" name="Picture 2" descr="http://sfile.f-static.com/image/users/202053/detail/big/2968844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093" y="5107074"/>
              <a:ext cx="1540936" cy="1560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 rot="20686332">
              <a:off x="1915348" y="2623599"/>
              <a:ext cx="1671228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400" b="1" dirty="0">
                  <a:solidFill>
                    <a:srgbClr val="FF66CC"/>
                  </a:solidFill>
                  <a:latin typeface="BN Anna" panose="02000000000000000000" pitchFamily="2" charset="-79"/>
                  <a:cs typeface="BN Anna" panose="02000000000000000000" pitchFamily="2" charset="-79"/>
                </a:rPr>
                <a:t>נא להביא לקורס שני בקבוקי פלסטיק של חצי ליטר ובקבוק פלסטיק של ליטר וחצי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73101" y="1571787"/>
            <a:ext cx="61184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chemeClr val="tx2"/>
                </a:solidFill>
              </a:rPr>
              <a:t>דרורית </a:t>
            </a:r>
            <a:r>
              <a:rPr lang="he-IL" sz="3600" b="1" dirty="0" err="1">
                <a:solidFill>
                  <a:schemeClr val="tx2"/>
                </a:solidFill>
              </a:rPr>
              <a:t>בסיליאן</a:t>
            </a:r>
            <a:endParaRPr lang="he-IL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189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283667" y="367300"/>
            <a:ext cx="8534400" cy="1667125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שם הקורס? 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7025" y="1772816"/>
            <a:ext cx="8481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e-IL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9" y="465256"/>
            <a:ext cx="3883025" cy="147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83" y="1997298"/>
            <a:ext cx="49752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95936" y="2708920"/>
            <a:ext cx="4913432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בקורס?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למידה חכמה באמצעות משחקים ושירים מיוחדים,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הנאה וכיף וגם ריקודים...</a:t>
            </a: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בקורס תגלו עד כמה פשוט</a:t>
            </a:r>
            <a:r>
              <a:rPr lang="en-US" sz="2800" b="1" dirty="0">
                <a:latin typeface="David" pitchFamily="34" charset="-79"/>
                <a:cs typeface="David" pitchFamily="34" charset="-79"/>
              </a:rPr>
              <a:t>-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  <a:p>
            <a:r>
              <a:rPr lang="he-IL" sz="2800" b="1" dirty="0">
                <a:latin typeface="David" pitchFamily="34" charset="-79"/>
                <a:cs typeface="David" pitchFamily="34" charset="-79"/>
              </a:rPr>
              <a:t>ללמוד ספרדית בקלי קלות.</a:t>
            </a:r>
          </a:p>
          <a:p>
            <a:r>
              <a:rPr lang="he-IL" sz="2800" b="1" dirty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זה פשוט וקל- בוחרים במיכל!!!!</a:t>
            </a:r>
          </a:p>
          <a:p>
            <a:endParaRPr lang="he-IL" b="1" dirty="0"/>
          </a:p>
          <a:p>
            <a:r>
              <a:rPr lang="he-IL" b="1" dirty="0"/>
              <a:t>מקום :  בכיתת אנגלית </a:t>
            </a:r>
          </a:p>
          <a:p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85" y="3726769"/>
            <a:ext cx="12493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rc_mi" descr="תוצאת תמונה עבור ספרדית">
            <a:hlinkClick r:id="rId6" tgtFrame="&quot;_blank&quot;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0" r="43500"/>
          <a:stretch/>
        </p:blipFill>
        <p:spPr bwMode="auto">
          <a:xfrm>
            <a:off x="310555" y="3936798"/>
            <a:ext cx="3397349" cy="24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76532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/>
        </p:nvSpPr>
        <p:spPr bwMode="auto">
          <a:xfrm>
            <a:off x="286072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שם הקורס</a:t>
            </a:r>
            <a:r>
              <a:rPr lang="he-IL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he-IL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"ספרים וסרטים</a:t>
            </a:r>
            <a:r>
              <a:rPr lang="he-IL" sz="6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5" y="1920249"/>
            <a:ext cx="839388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0000"/>
                </a:solidFill>
                <a:latin typeface="arial"/>
              </a:rPr>
              <a:t>במהלך הקורס נצפה בסרטים ונערוך השוואה בתכנים של הסרט לעומת הספר.</a:t>
            </a:r>
          </a:p>
          <a:p>
            <a:r>
              <a:rPr lang="he-IL" sz="2800" b="1" dirty="0">
                <a:solidFill>
                  <a:srgbClr val="000000"/>
                </a:solidFill>
                <a:latin typeface="arial"/>
              </a:rPr>
              <a:t>האם הבמאי הצליח להביא לידי ביטוי את כל העלילה אם לאו. </a:t>
            </a:r>
          </a:p>
          <a:p>
            <a:endParaRPr lang="he-IL" sz="2800" b="1" dirty="0">
              <a:solidFill>
                <a:srgbClr val="000000"/>
              </a:solidFill>
              <a:latin typeface="arial"/>
            </a:endParaRPr>
          </a:p>
          <a:p>
            <a:r>
              <a:rPr lang="he-IL" sz="2800" b="1" dirty="0">
                <a:solidFill>
                  <a:srgbClr val="000000"/>
                </a:solidFill>
                <a:latin typeface="arial"/>
              </a:rPr>
              <a:t>צפייה מהנה.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84582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84582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קשת מלאה 16"/>
          <p:cNvSpPr/>
          <p:nvPr/>
        </p:nvSpPr>
        <p:spPr>
          <a:xfrm rot="5400000">
            <a:off x="83439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6096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קשת מלאה 19"/>
          <p:cNvSpPr/>
          <p:nvPr/>
        </p:nvSpPr>
        <p:spPr>
          <a:xfrm rot="5400000">
            <a:off x="4953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76" y="3564165"/>
            <a:ext cx="1905000" cy="1800225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53513"/>
            <a:ext cx="2028825" cy="18669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5" y="3387377"/>
            <a:ext cx="2359850" cy="31646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624" y="1318310"/>
            <a:ext cx="5976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rgbClr val="1F497D"/>
                </a:solidFill>
              </a:rPr>
              <a:t>דפנה </a:t>
            </a:r>
            <a:r>
              <a:rPr lang="he-IL" sz="3600" b="1" dirty="0" err="1">
                <a:solidFill>
                  <a:srgbClr val="1F497D"/>
                </a:solidFill>
              </a:rPr>
              <a:t>פרוימוביץ</a:t>
            </a:r>
            <a:endParaRPr lang="he-IL" sz="3600" b="1" dirty="0">
              <a:solidFill>
                <a:srgbClr val="1F497D"/>
              </a:solidFill>
            </a:endParaRPr>
          </a:p>
        </p:txBody>
      </p:sp>
      <p:sp>
        <p:nvSpPr>
          <p:cNvPr id="1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5241423" y="6202461"/>
            <a:ext cx="34901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he-IL" sz="2000" b="1" dirty="0">
                <a:solidFill>
                  <a:srgbClr val="FF0000"/>
                </a:solidFill>
              </a:rPr>
              <a:t>מקום: בספריה</a:t>
            </a:r>
            <a:endParaRPr lang="en-US" altLang="he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286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296768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he-I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שם הקורס: </a:t>
            </a:r>
            <a:r>
              <a:rPr lang="he-IL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גיבורי התנ"ך מתעוררים לחיים...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91808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3" y="1462088"/>
            <a:ext cx="62646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chemeClr val="tx2"/>
                </a:solidFill>
              </a:rPr>
              <a:t>רות מלאכי </a:t>
            </a:r>
            <a:r>
              <a:rPr lang="he-IL" sz="3600" b="1" dirty="0" err="1">
                <a:solidFill>
                  <a:schemeClr val="tx2"/>
                </a:solidFill>
              </a:rPr>
              <a:t>אברבך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4264" y="5877272"/>
            <a:ext cx="3386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מקום : כיתה ו'1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768" y="1932787"/>
            <a:ext cx="83138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בקורס:</a:t>
            </a:r>
          </a:p>
          <a:p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 גיבור או גיבורת תנ"ך האהובים עליכם?</a:t>
            </a:r>
          </a:p>
          <a:p>
            <a:r>
              <a:rPr lang="he-I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באו לקורס ותלמדו עליהם בצורה מעניינת בסיפורים, שירים ובסרטים</a:t>
            </a:r>
            <a:r>
              <a:rPr lang="he-I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he-I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×ª××¦××ª ×ª××× × ×¢×××¨ ×××××¨× ××ª× &quot;× ××ª×¢××¨×¨××">
            <a:extLst>
              <a:ext uri="{FF2B5EF4-FFF2-40B4-BE49-F238E27FC236}">
                <a16:creationId xmlns:a16="http://schemas.microsoft.com/office/drawing/2014/main" id="{BAD873C4-2207-4F3C-BEAD-0B4FF1D7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7" y="4494442"/>
            <a:ext cx="252377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×× × ×§×©××¨×">
            <a:extLst>
              <a:ext uri="{FF2B5EF4-FFF2-40B4-BE49-F238E27FC236}">
                <a16:creationId xmlns:a16="http://schemas.microsoft.com/office/drawing/2014/main" id="{2CC9E77D-AB11-4E4E-88AA-C2D358C7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48609"/>
            <a:ext cx="2518699" cy="16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7344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fld id="{E4DCBCFC-1CA3-4A25-B3D4-744FCEC68C4C}" type="slidenum">
              <a:rPr lang="he-IL" altLang="he-IL" sz="1200" smtClean="0">
                <a:solidFill>
                  <a:srgbClr val="898989"/>
                </a:solidFill>
              </a:rPr>
              <a:pPr algn="r" rt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he-IL" sz="1200">
              <a:solidFill>
                <a:srgbClr val="898989"/>
              </a:solidFill>
            </a:endParaRPr>
          </a:p>
        </p:txBody>
      </p:sp>
      <p:sp>
        <p:nvSpPr>
          <p:cNvPr id="8" name="כותרת 1"/>
          <p:cNvSpPr>
            <a:spLocks noGrp="1"/>
          </p:cNvSpPr>
          <p:nvPr/>
        </p:nvSpPr>
        <p:spPr bwMode="auto">
          <a:xfrm>
            <a:off x="327025" y="319088"/>
            <a:ext cx="8534400" cy="1143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ctr"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e-IL" b="1" u="sng" dirty="0">
                <a:hlinkClick r:id="rId3"/>
              </a:rPr>
              <a:t>5. </a:t>
            </a:r>
            <a:r>
              <a:rPr lang="he-IL" sz="3000" b="1" u="sng" dirty="0">
                <a:solidFill>
                  <a:srgbClr val="FF0000"/>
                </a:solidFill>
                <a:hlinkClick r:id="rId3"/>
              </a:rPr>
              <a:t>שם הקורס</a:t>
            </a:r>
            <a:r>
              <a:rPr lang="he-IL" b="1" u="sng" dirty="0">
                <a:hlinkClick r:id="rId3"/>
              </a:rPr>
              <a:t>: נלמד ערבית בכיף</a:t>
            </a:r>
          </a:p>
          <a:p>
            <a:r>
              <a:rPr lang="he-IL" b="1" u="sng" dirty="0">
                <a:hlinkClick r:id="rId3"/>
              </a:rPr>
              <a:t> </a:t>
            </a:r>
            <a:r>
              <a:rPr lang="ar-AE" b="1" u="sng" dirty="0">
                <a:hlinkClick r:id="rId3"/>
              </a:rPr>
              <a:t>نتعلم العربية بمتعة</a:t>
            </a:r>
            <a:endParaRPr lang="ar-AE" b="1" dirty="0"/>
          </a:p>
        </p:txBody>
      </p:sp>
      <p:sp>
        <p:nvSpPr>
          <p:cNvPr id="9" name="אליפסה 8"/>
          <p:cNvSpPr/>
          <p:nvPr/>
        </p:nvSpPr>
        <p:spPr>
          <a:xfrm>
            <a:off x="8382000" y="433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82000" y="52388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קשת מלאה 10"/>
          <p:cNvSpPr/>
          <p:nvPr/>
        </p:nvSpPr>
        <p:spPr>
          <a:xfrm rot="5400000">
            <a:off x="8267700" y="166688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533400" y="63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403225" y="1491808"/>
            <a:ext cx="8458200" cy="0"/>
          </a:xfrm>
          <a:prstGeom prst="lin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/>
          <p:cNvSpPr/>
          <p:nvPr/>
        </p:nvSpPr>
        <p:spPr>
          <a:xfrm>
            <a:off x="533400" y="4445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קשת מלאה 13"/>
          <p:cNvSpPr/>
          <p:nvPr/>
        </p:nvSpPr>
        <p:spPr>
          <a:xfrm rot="5400000">
            <a:off x="419100" y="177800"/>
            <a:ext cx="381000" cy="304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462088"/>
            <a:ext cx="48245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</a:rPr>
              <a:t>שם המורה: </a:t>
            </a:r>
            <a:r>
              <a:rPr lang="he-IL" sz="3600" b="1" dirty="0">
                <a:solidFill>
                  <a:schemeClr val="tx2"/>
                </a:solidFill>
              </a:rPr>
              <a:t>אביבה יצחק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6417" y="9564782"/>
            <a:ext cx="10013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</a:rPr>
              <a:t>מקום : כיתה  ו'2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3" y="2148589"/>
            <a:ext cx="7741264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בקורס?</a:t>
            </a:r>
          </a:p>
          <a:p>
            <a:r>
              <a:rPr lang="he-I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נכיר את השפה הערבית שהיא אחות של השפה העברית. ישנן מילים בעברית הזהות למילים בערבית. נלמד את ימי השבוע, מספרים, חיות ועוד.  הלמידה תהיה </a:t>
            </a:r>
            <a:r>
              <a:rPr lang="he-IL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חוויתית</a:t>
            </a:r>
            <a:r>
              <a:rPr lang="he-IL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סרטונים, שירים, סיפורים ואף יצירה.            </a:t>
            </a:r>
          </a:p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מיקום: בכיתה ה'1</a:t>
            </a:r>
            <a:r>
              <a:rPr lang="he-I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שמס</a:t>
            </a:r>
          </a:p>
        </p:txBody>
      </p:sp>
      <p:pic>
        <p:nvPicPr>
          <p:cNvPr id="1026" name="Picture 2" descr="תמונה קשורה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9535"/>
            <a:ext cx="1603540" cy="163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911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631</Words>
  <Application>Microsoft Office PowerPoint</Application>
  <PresentationFormat>‫הצגה על המסך (4:3)</PresentationFormat>
  <Paragraphs>102</Paragraphs>
  <Slides>14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Arial</vt:lpstr>
      <vt:lpstr>BN Anna</vt:lpstr>
      <vt:lpstr>Calibri</vt:lpstr>
      <vt:lpstr>David</vt:lpstr>
      <vt:lpstr>Wingdings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לתשומת ה-                           את טופס הבחירה  יש להחזיר  עד יום ראשון הקרוב  ולא יאוחר מיום שני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79</cp:revision>
  <dcterms:created xsi:type="dcterms:W3CDTF">2015-09-08T08:31:07Z</dcterms:created>
  <dcterms:modified xsi:type="dcterms:W3CDTF">2023-11-24T08:27:44Z</dcterms:modified>
</cp:coreProperties>
</file>